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Bricolage Grotesque 36 Bold" panose="020B0605040402000204" pitchFamily="34" charset="0"/>
      <p:regular r:id="rId10"/>
    </p:embeddedFont>
    <p:embeddedFont>
      <p:font typeface="Tropikal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2.fntdata" /><Relationship Id="rId5" Type="http://schemas.openxmlformats.org/officeDocument/2006/relationships/slide" Target="slides/slide4.xml" /><Relationship Id="rId15" Type="http://schemas.openxmlformats.org/officeDocument/2006/relationships/tableStyles" Target="tableStyles.xml" /><Relationship Id="rId10" Type="http://schemas.openxmlformats.org/officeDocument/2006/relationships/font" Target="fonts/font1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heme" Target="theme/theme1.xml" 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4.jpe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6.jpe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9.jpe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1.jpe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3.jpe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2.jpe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43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8888" b="-3888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566713" y="0"/>
            <a:ext cx="7721287" cy="10287000"/>
            <a:chOff x="0" y="0"/>
            <a:chExt cx="10295049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295001" cy="13716000"/>
            </a:xfrm>
            <a:custGeom>
              <a:avLst/>
              <a:gdLst/>
              <a:ahLst/>
              <a:cxnLst/>
              <a:rect l="l" t="t" r="r" b="b"/>
              <a:pathLst>
                <a:path w="10295001" h="13716000">
                  <a:moveTo>
                    <a:pt x="0" y="0"/>
                  </a:moveTo>
                  <a:lnTo>
                    <a:pt x="10295001" y="0"/>
                  </a:lnTo>
                  <a:lnTo>
                    <a:pt x="10295001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49922" r="-49922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-1691812" y="325256"/>
            <a:ext cx="12785780" cy="3695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29"/>
              </a:lnSpc>
            </a:pPr>
            <a:r>
              <a:rPr lang="en-US" sz="10440">
                <a:solidFill>
                  <a:srgbClr val="000000"/>
                </a:solidFill>
                <a:latin typeface="Tropikal"/>
              </a:rPr>
              <a:t>Utilidad neta del ejercicio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859458" y="6427442"/>
            <a:ext cx="11871783" cy="2558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Tropikal"/>
              </a:rPr>
              <a:t>Scarleth Julissa Vindel sequeira </a:t>
            </a:r>
          </a:p>
          <a:p>
            <a:pPr algn="ctr">
              <a:lnSpc>
                <a:spcPts val="6299"/>
              </a:lnSpc>
            </a:pPr>
            <a:endParaRPr lang="en-US" sz="4500">
              <a:solidFill>
                <a:srgbClr val="000000"/>
              </a:solidFill>
              <a:latin typeface="Tropikal"/>
            </a:endParaRPr>
          </a:p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Tropikal"/>
              </a:rPr>
              <a:t>Universidad Nacional de ingeniería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82161" y="4374787"/>
            <a:ext cx="6637834" cy="1249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0000"/>
                </a:solidFill>
                <a:latin typeface="Tropikal"/>
              </a:rPr>
              <a:t>Contabilidad Financiera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8888" b="-3888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363200" y="2857500"/>
            <a:ext cx="7018976" cy="6627974"/>
            <a:chOff x="0" y="0"/>
            <a:chExt cx="9358635" cy="883729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358630" cy="8837295"/>
            </a:xfrm>
            <a:custGeom>
              <a:avLst/>
              <a:gdLst/>
              <a:ahLst/>
              <a:cxnLst/>
              <a:rect l="l" t="t" r="r" b="b"/>
              <a:pathLst>
                <a:path w="9358630" h="8837295">
                  <a:moveTo>
                    <a:pt x="0" y="0"/>
                  </a:moveTo>
                  <a:lnTo>
                    <a:pt x="9358630" y="0"/>
                  </a:lnTo>
                  <a:lnTo>
                    <a:pt x="9358630" y="8837295"/>
                  </a:lnTo>
                  <a:lnTo>
                    <a:pt x="0" y="88372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9" r="-29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1299769" y="215500"/>
            <a:ext cx="8551803" cy="9856000"/>
          </a:xfrm>
          <a:custGeom>
            <a:avLst/>
            <a:gdLst/>
            <a:ahLst/>
            <a:cxnLst/>
            <a:rect l="l" t="t" r="r" b="b"/>
            <a:pathLst>
              <a:path w="8551803" h="9856000">
                <a:moveTo>
                  <a:pt x="0" y="0"/>
                </a:moveTo>
                <a:lnTo>
                  <a:pt x="8551803" y="0"/>
                </a:lnTo>
                <a:lnTo>
                  <a:pt x="8551803" y="9856000"/>
                </a:lnTo>
                <a:lnTo>
                  <a:pt x="0" y="985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8888" b="-3888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3208414" y="3920643"/>
            <a:ext cx="4360968" cy="5019820"/>
            <a:chOff x="0" y="0"/>
            <a:chExt cx="5814624" cy="669309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814568" cy="6693154"/>
            </a:xfrm>
            <a:custGeom>
              <a:avLst/>
              <a:gdLst/>
              <a:ahLst/>
              <a:cxnLst/>
              <a:rect l="l" t="t" r="r" b="b"/>
              <a:pathLst>
                <a:path w="5814568" h="6693154">
                  <a:moveTo>
                    <a:pt x="0" y="0"/>
                  </a:moveTo>
                  <a:lnTo>
                    <a:pt x="5814568" y="0"/>
                  </a:lnTo>
                  <a:lnTo>
                    <a:pt x="5814568" y="6693154"/>
                  </a:lnTo>
                  <a:lnTo>
                    <a:pt x="0" y="6693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9" r="-1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1701225" y="0"/>
            <a:ext cx="6586775" cy="11423496"/>
            <a:chOff x="0" y="0"/>
            <a:chExt cx="8782367" cy="152313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782304" cy="15231363"/>
            </a:xfrm>
            <a:custGeom>
              <a:avLst/>
              <a:gdLst/>
              <a:ahLst/>
              <a:cxnLst/>
              <a:rect l="l" t="t" r="r" b="b"/>
              <a:pathLst>
                <a:path w="8782304" h="15231363">
                  <a:moveTo>
                    <a:pt x="0" y="0"/>
                  </a:moveTo>
                  <a:lnTo>
                    <a:pt x="8782304" y="0"/>
                  </a:lnTo>
                  <a:lnTo>
                    <a:pt x="8782304" y="15231363"/>
                  </a:lnTo>
                  <a:lnTo>
                    <a:pt x="0" y="152313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810" r="-781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616256" y="-69555"/>
            <a:ext cx="8920073" cy="238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1"/>
              </a:lnSpc>
            </a:pPr>
            <a:r>
              <a:rPr lang="en-US" sz="5716">
                <a:solidFill>
                  <a:srgbClr val="000000"/>
                </a:solidFill>
                <a:latin typeface="Tropikal"/>
              </a:rPr>
              <a:t>Que es la utilidad neta del ejercicio 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16256" y="3072428"/>
            <a:ext cx="10350958" cy="5868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>
                <a:solidFill>
                  <a:srgbClr val="000000"/>
                </a:solidFill>
                <a:latin typeface="Tropikal"/>
              </a:rPr>
              <a:t>  La utilidad neta es el beneficio final que una empresa obtiene al restar todos sus gastos, impuestos y costos operativos de sus ingresos totales. En otras palabras, representa el resultado económico real una vez que se han tenido en cuenta todas las obligaciones y desembolsos necesarios para mantener y operar el negocio.     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8888" b="-3888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420462" y="0"/>
            <a:ext cx="18708461" cy="10085234"/>
            <a:chOff x="0" y="0"/>
            <a:chExt cx="24944615" cy="1344697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944578" cy="13447013"/>
            </a:xfrm>
            <a:custGeom>
              <a:avLst/>
              <a:gdLst/>
              <a:ahLst/>
              <a:cxnLst/>
              <a:rect l="l" t="t" r="r" b="b"/>
              <a:pathLst>
                <a:path w="24944578" h="13447013">
                  <a:moveTo>
                    <a:pt x="0" y="0"/>
                  </a:moveTo>
                  <a:lnTo>
                    <a:pt x="24944578" y="0"/>
                  </a:lnTo>
                  <a:lnTo>
                    <a:pt x="24944578" y="13447013"/>
                  </a:lnTo>
                  <a:lnTo>
                    <a:pt x="0" y="134470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202" b="-2202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246787" y="631938"/>
            <a:ext cx="10764939" cy="1102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80"/>
              </a:lnSpc>
            </a:pPr>
            <a:r>
              <a:rPr lang="en-US" sz="7600" spc="-152">
                <a:solidFill>
                  <a:srgbClr val="000000"/>
                </a:solidFill>
                <a:latin typeface="Tropikal"/>
              </a:rPr>
              <a:t>Cuando se carga 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06288" y="1991236"/>
            <a:ext cx="9238338" cy="1249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0000"/>
                </a:solidFill>
                <a:latin typeface="Tropikal"/>
              </a:rPr>
              <a:t>Se carga  : Durante el ejercicio: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0967" y="3287906"/>
            <a:ext cx="12615592" cy="5815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000000"/>
                </a:solidFill>
                <a:latin typeface="Tropikal"/>
              </a:rPr>
              <a:t>Del  importe de las separaciones de utilidades para ser aplicadas a las reservas </a:t>
            </a:r>
          </a:p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000000"/>
                </a:solidFill>
                <a:latin typeface="Tropikal"/>
              </a:rPr>
              <a:t>Del importe de su saldo, transferido a la cuenta de utilidades acumuladas </a:t>
            </a:r>
          </a:p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000000"/>
                </a:solidFill>
                <a:latin typeface="Tropikal"/>
              </a:rPr>
              <a:t>Al finalizar el ejercicio</a:t>
            </a:r>
          </a:p>
          <a:p>
            <a:pPr algn="ctr">
              <a:lnSpc>
                <a:spcPts val="7560"/>
              </a:lnSpc>
            </a:pPr>
            <a:r>
              <a:rPr lang="en-US" sz="5400">
                <a:solidFill>
                  <a:srgbClr val="000000"/>
                </a:solidFill>
                <a:latin typeface="Tropikal"/>
              </a:rPr>
              <a:t>Del importe de su saldo para saldarla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8888" b="-3888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4223151" y="6835346"/>
            <a:ext cx="3406851" cy="2936086"/>
            <a:chOff x="0" y="0"/>
            <a:chExt cx="4542468" cy="391478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42409" cy="3914775"/>
            </a:xfrm>
            <a:custGeom>
              <a:avLst/>
              <a:gdLst/>
              <a:ahLst/>
              <a:cxnLst/>
              <a:rect l="l" t="t" r="r" b="b"/>
              <a:pathLst>
                <a:path w="4542409" h="3914775">
                  <a:moveTo>
                    <a:pt x="0" y="0"/>
                  </a:moveTo>
                  <a:lnTo>
                    <a:pt x="4542409" y="0"/>
                  </a:lnTo>
                  <a:lnTo>
                    <a:pt x="4542409" y="3914775"/>
                  </a:lnTo>
                  <a:lnTo>
                    <a:pt x="0" y="39147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400" r="-1" b="-40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-243667" y="-536915"/>
            <a:ext cx="18531667" cy="10823915"/>
            <a:chOff x="0" y="0"/>
            <a:chExt cx="24708889" cy="1443188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708865" cy="14431899"/>
            </a:xfrm>
            <a:custGeom>
              <a:avLst/>
              <a:gdLst/>
              <a:ahLst/>
              <a:cxnLst/>
              <a:rect l="l" t="t" r="r" b="b"/>
              <a:pathLst>
                <a:path w="24708865" h="14431899">
                  <a:moveTo>
                    <a:pt x="0" y="0"/>
                  </a:moveTo>
                  <a:lnTo>
                    <a:pt x="24708865" y="0"/>
                  </a:lnTo>
                  <a:lnTo>
                    <a:pt x="24708865" y="14431899"/>
                  </a:lnTo>
                  <a:lnTo>
                    <a:pt x="0" y="144318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7070" b="-7070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46218" y="-129654"/>
            <a:ext cx="10118747" cy="1698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Tropikal"/>
              </a:rPr>
              <a:t>Cuando se abona?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45187" y="1770831"/>
            <a:ext cx="8986781" cy="1099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0000"/>
                </a:solidFill>
                <a:latin typeface="Tropikal"/>
              </a:rPr>
              <a:t>Se abona:  Al iniciar el ejercicio::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24540" y="2888651"/>
            <a:ext cx="10397049" cy="2973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</a:pPr>
            <a:r>
              <a:rPr lang="en-US" sz="3300">
                <a:solidFill>
                  <a:srgbClr val="000000"/>
                </a:solidFill>
                <a:latin typeface="Tropikal"/>
              </a:rPr>
              <a:t>Del importe de su saldo acreedor, que representa la utilidad neta </a:t>
            </a:r>
          </a:p>
          <a:p>
            <a:pPr algn="ctr">
              <a:lnSpc>
                <a:spcPts val="4619"/>
              </a:lnSpc>
            </a:pPr>
            <a:r>
              <a:rPr lang="en-US" sz="3300">
                <a:solidFill>
                  <a:srgbClr val="000000"/>
                </a:solidFill>
                <a:latin typeface="Tropikal"/>
              </a:rPr>
              <a:t>del ejercicio.(En este caso, esta utilidad es la que corresponde a la del ejercicio inmediato anterior, la cual se obtuvo del traspaso de la cuenta de pérdidas y ganancias)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31665" y="5804845"/>
            <a:ext cx="8401334" cy="1099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0000"/>
                </a:solidFill>
                <a:latin typeface="Tropikal"/>
              </a:rPr>
              <a:t>Al finalizar el ejercicio: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395842" y="6923054"/>
            <a:ext cx="8054444" cy="3066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ropikal"/>
              </a:rPr>
              <a:t>Del importe de la utilidad neta del ejercicio, con cargo a la cuenta de pérdidas y ganancias.Su saldo acreedor y se presenta en el balance  general en el grupo de capital contable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8888" b="-3888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2221190" y="1299398"/>
            <a:ext cx="5605168" cy="7291276"/>
            <a:chOff x="0" y="0"/>
            <a:chExt cx="7473557" cy="972170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73569" cy="9721723"/>
            </a:xfrm>
            <a:custGeom>
              <a:avLst/>
              <a:gdLst/>
              <a:ahLst/>
              <a:cxnLst/>
              <a:rect l="l" t="t" r="r" b="b"/>
              <a:pathLst>
                <a:path w="7473569" h="9721723">
                  <a:moveTo>
                    <a:pt x="0" y="0"/>
                  </a:moveTo>
                  <a:lnTo>
                    <a:pt x="7473569" y="0"/>
                  </a:lnTo>
                  <a:lnTo>
                    <a:pt x="7473569" y="9721723"/>
                  </a:lnTo>
                  <a:lnTo>
                    <a:pt x="0" y="97217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7" b="-7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733123" y="457200"/>
            <a:ext cx="3052564" cy="1575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38"/>
              </a:lnSpc>
            </a:pPr>
            <a:r>
              <a:rPr lang="en-US" sz="6598">
                <a:solidFill>
                  <a:srgbClr val="000000"/>
                </a:solidFill>
                <a:latin typeface="Tropikal"/>
              </a:rPr>
              <a:t>Ejemplo 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-2125976" y="-823633"/>
            <a:ext cx="20413976" cy="13600812"/>
            <a:chOff x="0" y="0"/>
            <a:chExt cx="27218635" cy="1813441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218639" cy="18134457"/>
            </a:xfrm>
            <a:custGeom>
              <a:avLst/>
              <a:gdLst/>
              <a:ahLst/>
              <a:cxnLst/>
              <a:rect l="l" t="t" r="r" b="b"/>
              <a:pathLst>
                <a:path w="27218639" h="18134457">
                  <a:moveTo>
                    <a:pt x="0" y="0"/>
                  </a:moveTo>
                  <a:lnTo>
                    <a:pt x="27218639" y="0"/>
                  </a:lnTo>
                  <a:lnTo>
                    <a:pt x="27218639" y="18134457"/>
                  </a:lnTo>
                  <a:lnTo>
                    <a:pt x="0" y="181344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31" b="-31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028700" y="2711301"/>
            <a:ext cx="10716377" cy="6302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Tropikal"/>
              </a:rPr>
              <a:t>La utilidad neta es la ganancia que queda después de restar todos los costos y gastos de los ingresos totales. Por ejemplo, si una empresa tiene ingresos totales de $200,000 y sus costos totales son de $150,000, la utilidad neta sería de $50,000.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8888" b="-3888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705780" y="-5443"/>
            <a:ext cx="9182420" cy="10287000"/>
            <a:chOff x="0" y="0"/>
            <a:chExt cx="12243227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43181" cy="13716000"/>
            </a:xfrm>
            <a:custGeom>
              <a:avLst/>
              <a:gdLst/>
              <a:ahLst/>
              <a:cxnLst/>
              <a:rect l="l" t="t" r="r" b="b"/>
              <a:pathLst>
                <a:path w="12243181" h="13716000">
                  <a:moveTo>
                    <a:pt x="0" y="0"/>
                  </a:moveTo>
                  <a:lnTo>
                    <a:pt x="12243181" y="0"/>
                  </a:lnTo>
                  <a:lnTo>
                    <a:pt x="12243181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4022" r="-34022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4572000" y="342900"/>
            <a:ext cx="9182420" cy="9655628"/>
          </a:xfrm>
          <a:custGeom>
            <a:avLst/>
            <a:gdLst/>
            <a:ahLst/>
            <a:cxnLst/>
            <a:rect l="l" t="t" r="r" b="b"/>
            <a:pathLst>
              <a:path w="9182420" h="9655628">
                <a:moveTo>
                  <a:pt x="0" y="0"/>
                </a:moveTo>
                <a:lnTo>
                  <a:pt x="9182420" y="0"/>
                </a:lnTo>
                <a:lnTo>
                  <a:pt x="9182420" y="9655628"/>
                </a:lnTo>
                <a:lnTo>
                  <a:pt x="0" y="96556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207" b="-1207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59272" y="3340530"/>
            <a:ext cx="3882868" cy="1796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000000"/>
                </a:solidFill>
                <a:latin typeface="Tropikal"/>
              </a:rPr>
              <a:t>Utilidad neta del ejercicio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8888" b="-3888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2301665" y="1395462"/>
            <a:ext cx="6165522" cy="7496076"/>
            <a:chOff x="0" y="0"/>
            <a:chExt cx="8220696" cy="99947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220710" cy="9994773"/>
            </a:xfrm>
            <a:custGeom>
              <a:avLst/>
              <a:gdLst/>
              <a:ahLst/>
              <a:cxnLst/>
              <a:rect l="l" t="t" r="r" b="b"/>
              <a:pathLst>
                <a:path w="8220710" h="9994773">
                  <a:moveTo>
                    <a:pt x="0" y="0"/>
                  </a:moveTo>
                  <a:lnTo>
                    <a:pt x="8220710" y="0"/>
                  </a:lnTo>
                  <a:lnTo>
                    <a:pt x="8220710" y="9994773"/>
                  </a:lnTo>
                  <a:lnTo>
                    <a:pt x="0" y="99947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" r="-1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24809" y="0"/>
            <a:ext cx="12420600" cy="10287000"/>
            <a:chOff x="0" y="0"/>
            <a:chExt cx="16560800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560800" cy="13716000"/>
            </a:xfrm>
            <a:custGeom>
              <a:avLst/>
              <a:gdLst/>
              <a:ahLst/>
              <a:cxnLst/>
              <a:rect l="l" t="t" r="r" b="b"/>
              <a:pathLst>
                <a:path w="16560800" h="13716000">
                  <a:moveTo>
                    <a:pt x="0" y="0"/>
                  </a:moveTo>
                  <a:lnTo>
                    <a:pt x="16560800" y="0"/>
                  </a:lnTo>
                  <a:lnTo>
                    <a:pt x="165608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2116" r="-12116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10609" y="6029325"/>
            <a:ext cx="11734800" cy="3969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561"/>
              </a:lnSpc>
            </a:pPr>
            <a:r>
              <a:rPr lang="en-US" sz="12699" spc="-337">
                <a:solidFill>
                  <a:srgbClr val="000000"/>
                </a:solidFill>
                <a:latin typeface="Bricolage Grotesque 36 Bold"/>
              </a:rPr>
              <a:t>¡Muchas gracias!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Personalizado</PresentationFormat>
  <Paragraphs>0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DOC-20240528-WA0002^.pptx</dc:title>
  <cp:lastModifiedBy>julissa vindel</cp:lastModifiedBy>
  <cp:revision>2</cp:revision>
  <dcterms:created xsi:type="dcterms:W3CDTF">2006-08-16T00:00:00Z</dcterms:created>
  <dcterms:modified xsi:type="dcterms:W3CDTF">2024-05-28T17:41:09Z</dcterms:modified>
  <dc:identifier>DAGGiZVZMqk</dc:identifier>
</cp:coreProperties>
</file>

<file path=docProps/thumbnail.jpeg>
</file>